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411480" cy="5143500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spc="300" kern="0" dirty="0">
                <a:solidFill>
                  <a:srgbClr val="0D8F8F"/>
                </a:solidFill>
              </a:rPr>
              <a:t>SPARENT SCIENCE  ·  FOR TRUSTED ADULTS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594360" y="658368"/>
            <a:ext cx="80467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FFFFFF"/>
                </a:solidFill>
              </a:rPr>
              <a:t>The Job Math</a:t>
            </a:r>
            <a:endParaRPr lang="en-US" sz="5600" dirty="0"/>
          </a:p>
          <a:p>
            <a:pPr algn="l" indent="0" marL="0">
              <a:buNone/>
            </a:pPr>
            <a:r>
              <a:rPr lang="en-US" sz="5600" b="1" dirty="0">
                <a:solidFill>
                  <a:srgbClr val="FFFFFF"/>
                </a:solidFill>
              </a:rPr>
              <a:t>Conversation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594360" y="2633472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i="1" dirty="0">
                <a:solidFill>
                  <a:srgbClr val="0BBFBF"/>
                </a:solidFill>
              </a:rPr>
              <a:t>How to Help Your Teen Work Smarter This Summer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94360" y="3218688"/>
            <a:ext cx="6858000" cy="36576"/>
          </a:xfrm>
          <a:prstGeom prst="rect">
            <a:avLst/>
          </a:prstGeom>
          <a:solidFill>
            <a:srgbClr val="1A4545"/>
          </a:solidFill>
          <a:ln w="12700">
            <a:solidFill>
              <a:srgbClr val="1A454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33375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88BBBB"/>
                </a:solidFill>
              </a:rPr>
              <a:t>Research-backed tools for the educators, mentors, caregivers, and coaches who surround young people.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7498080" y="2286000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🛟</a:t>
            </a:r>
            <a:endParaRPr lang="en-US" sz="7200" dirty="0"/>
          </a:p>
        </p:txBody>
      </p:sp>
      <p:sp>
        <p:nvSpPr>
          <p:cNvPr id="10" name="Text 8"/>
          <p:cNvSpPr/>
          <p:nvPr/>
        </p:nvSpPr>
        <p:spPr>
          <a:xfrm>
            <a:off x="594360" y="4828032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336666"/>
                </a:solidFill>
              </a:rPr>
              <a:t>US-Squared Research Institute  ·  EIN 92-3221304  ·  us-squared.org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A2A2A"/>
                </a:solidFill>
              </a:rPr>
              <a:t>📖  Why This Matters: What the Research Tells Us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49808"/>
            <a:ext cx="5029200" cy="4206240"/>
          </a:xfrm>
          <a:prstGeom prst="rect">
            <a:avLst/>
          </a:prstGeom>
          <a:solidFill>
            <a:srgbClr val="EEF8F8"/>
          </a:solidFill>
          <a:ln w="12700">
            <a:solidFill>
              <a:srgbClr val="BB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749808"/>
            <a:ext cx="5029200" cy="64008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91440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A2A"/>
                </a:solidFill>
              </a:rPr>
              <a:t>What We Know About Teen First Jobs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371600"/>
            <a:ext cx="4663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8F8F"/>
                </a:solidFill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</a:rPr>
              <a:t>Early positive work experiences are strongly linked to long-term financial confidence and economic stability.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502920" y="2121408"/>
            <a:ext cx="4663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8F8F"/>
                </a:solidFill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</a:rPr>
              <a:t>Adolescents who hold jobs they find meaningful show higher self-efficacy and lower rates of hopelessness.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02920" y="2871216"/>
            <a:ext cx="4663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8F8F"/>
                </a:solidFill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</a:rPr>
              <a:t>Trusted adults play a critical role — teens are more likely to pursue higher-wage opportunities when a caregiver actively validates the goal.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02920" y="3621024"/>
            <a:ext cx="4663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8F8F"/>
                </a:solidFill>
              </a:rPr>
              <a:t>▸ 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</a:rPr>
              <a:t>The summer job gap disproportionately affects youth who lack social capital. This resource is a leveler.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5577840" y="749808"/>
            <a:ext cx="3246120" cy="4206240"/>
          </a:xfrm>
          <a:prstGeom prst="rect">
            <a:avLst/>
          </a:prstGeom>
          <a:solidFill>
            <a:srgbClr val="0A2A2A"/>
          </a:solidFill>
          <a:ln w="12700">
            <a:solidFill>
              <a:srgbClr val="0A2A2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742432" y="1234440"/>
            <a:ext cx="2907792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CCDDDD"/>
                </a:solidFill>
              </a:rPr>
              <a:t>"These young people weren't hopeless. They were under-resourced, over-surveilled, and under-believed. The data just confirmed what they already knew."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742432" y="3639312"/>
            <a:ext cx="2743200" cy="36576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742432" y="3749040"/>
            <a:ext cx="2926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AAAA"/>
                </a:solidFill>
              </a:rPr>
              <a:t>Dr. Erica L. Tartt, PhD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88AAAA"/>
                </a:solidFill>
              </a:rPr>
              <a:t>Founder &amp; Research Director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88AAAA"/>
                </a:solidFill>
              </a:rPr>
              <a:t>US-Squared Research Institute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A2A2A"/>
                </a:solidFill>
              </a:rPr>
              <a:t>⚖️  The Two Paths: Show Them, Don't Tell Them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57200" y="62179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777777"/>
                </a:solidFill>
              </a:rPr>
              <a:t>Share this comparison with your teen — let the numbers do the talking.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320040" y="1005840"/>
            <a:ext cx="3794760" cy="3886200"/>
          </a:xfrm>
          <a:prstGeom prst="rect">
            <a:avLst/>
          </a:prstGeom>
          <a:solidFill>
            <a:srgbClr val="F2F4F4"/>
          </a:solidFill>
          <a:ln w="12700">
            <a:solidFill>
              <a:srgbClr val="F2F4F4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005840"/>
            <a:ext cx="3794760" cy="457200"/>
          </a:xfrm>
          <a:prstGeom prst="rect">
            <a:avLst/>
          </a:prstGeom>
          <a:solidFill>
            <a:srgbClr val="777777"/>
          </a:solidFill>
          <a:ln w="12700">
            <a:solidFill>
              <a:srgbClr val="77777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05156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FFFFFF"/>
                </a:solidFill>
              </a:rPr>
              <a:t>STANDARD TEEN JOB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3520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999999"/>
                </a:solidFill>
              </a:rPr>
              <a:t>$7.25/hr</a:t>
            </a:r>
            <a:endParaRPr lang="en-US" sz="4800" dirty="0"/>
          </a:p>
        </p:txBody>
      </p:sp>
      <p:sp>
        <p:nvSpPr>
          <p:cNvPr id="9" name="Shape 7"/>
          <p:cNvSpPr/>
          <p:nvPr/>
        </p:nvSpPr>
        <p:spPr>
          <a:xfrm>
            <a:off x="411480" y="2377440"/>
            <a:ext cx="3611880" cy="402336"/>
          </a:xfrm>
          <a:prstGeom prst="rect">
            <a:avLst/>
          </a:prstGeom>
          <a:solidFill>
            <a:srgbClr val="F2F4F4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2404872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77777"/>
                </a:solidFill>
              </a:rPr>
              <a:t>Hours/week: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560320" y="2404872"/>
            <a:ext cx="1325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A2A2A"/>
                </a:solidFill>
              </a:rPr>
              <a:t>40 hrs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11480" y="2834640"/>
            <a:ext cx="3611880" cy="402336"/>
          </a:xfrm>
          <a:prstGeom prst="rect">
            <a:avLst/>
          </a:prstGeom>
          <a:solidFill>
            <a:srgbClr val="E8E8E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862072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77777"/>
                </a:solidFill>
              </a:rPr>
              <a:t>Summer hours: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560320" y="2862072"/>
            <a:ext cx="1325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A2A2A"/>
                </a:solidFill>
              </a:rPr>
              <a:t>400 hrs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11480" y="3291840"/>
            <a:ext cx="3611880" cy="402336"/>
          </a:xfrm>
          <a:prstGeom prst="rect">
            <a:avLst/>
          </a:prstGeom>
          <a:solidFill>
            <a:srgbClr val="F2F4F4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3319272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77777"/>
                </a:solidFill>
              </a:rPr>
              <a:t>Summer pay: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560320" y="3319272"/>
            <a:ext cx="1325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A2A2A"/>
                </a:solidFill>
              </a:rPr>
              <a:t>~$2,900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3749040"/>
            <a:ext cx="3611880" cy="402336"/>
          </a:xfrm>
          <a:prstGeom prst="rect">
            <a:avLst/>
          </a:prstGeom>
          <a:solidFill>
            <a:srgbClr val="E8E8E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3776472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77777"/>
                </a:solidFill>
              </a:rPr>
              <a:t>Free time: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560320" y="3776472"/>
            <a:ext cx="1325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A2A2A"/>
                </a:solidFill>
              </a:rPr>
              <a:t>Very little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169664" y="2286000"/>
            <a:ext cx="8046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D8F8F"/>
                </a:solidFill>
              </a:rPr>
              <a:t>VS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5029200" y="1005840"/>
            <a:ext cx="3794760" cy="3886200"/>
          </a:xfrm>
          <a:prstGeom prst="rect">
            <a:avLst/>
          </a:prstGeom>
          <a:solidFill>
            <a:srgbClr val="EEF8F8"/>
          </a:solidFill>
          <a:ln w="12700">
            <a:solidFill>
              <a:srgbClr val="BB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029200" y="1005840"/>
            <a:ext cx="3794760" cy="457200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166360" y="105156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FFFFFF"/>
                </a:solidFill>
              </a:rPr>
              <a:t>CERTIFIED LIFEGUARD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166360" y="1600200"/>
            <a:ext cx="3520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0D8F8F"/>
                </a:solidFill>
              </a:rPr>
              <a:t>$18–22/hr</a:t>
            </a:r>
            <a:endParaRPr lang="en-US" sz="4800" dirty="0"/>
          </a:p>
        </p:txBody>
      </p:sp>
      <p:sp>
        <p:nvSpPr>
          <p:cNvPr id="26" name="Shape 24"/>
          <p:cNvSpPr/>
          <p:nvPr/>
        </p:nvSpPr>
        <p:spPr>
          <a:xfrm>
            <a:off x="5120640" y="2377440"/>
            <a:ext cx="3611880" cy="402336"/>
          </a:xfrm>
          <a:prstGeom prst="rect">
            <a:avLst/>
          </a:prstGeom>
          <a:solidFill>
            <a:srgbClr val="EEF8F8"/>
          </a:solidFill>
          <a:ln w="12700">
            <a:solidFill>
              <a:srgbClr val="CCEBE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212080" y="2404872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77777"/>
                </a:solidFill>
              </a:rPr>
              <a:t>Hours/week: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7269480" y="2404872"/>
            <a:ext cx="1325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0D8F8F"/>
                </a:solidFill>
              </a:rPr>
              <a:t>~12 hrs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5120640" y="2834640"/>
            <a:ext cx="3611880" cy="402336"/>
          </a:xfrm>
          <a:prstGeom prst="rect">
            <a:avLst/>
          </a:prstGeom>
          <a:solidFill>
            <a:srgbClr val="E6F5F5"/>
          </a:solidFill>
          <a:ln w="12700">
            <a:solidFill>
              <a:srgbClr val="CCEBE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212080" y="2862072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77777"/>
                </a:solidFill>
              </a:rPr>
              <a:t>Summer hours: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7269480" y="2862072"/>
            <a:ext cx="1325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0D8F8F"/>
                </a:solidFill>
              </a:rPr>
              <a:t>~120 hrs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5120640" y="3291840"/>
            <a:ext cx="3611880" cy="402336"/>
          </a:xfrm>
          <a:prstGeom prst="rect">
            <a:avLst/>
          </a:prstGeom>
          <a:solidFill>
            <a:srgbClr val="EEF8F8"/>
          </a:solidFill>
          <a:ln w="12700">
            <a:solidFill>
              <a:srgbClr val="CCEBE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212080" y="3319272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77777"/>
                </a:solidFill>
              </a:rPr>
              <a:t>Summer pay: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7269480" y="3319272"/>
            <a:ext cx="1325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0D8F8F"/>
                </a:solidFill>
              </a:rPr>
              <a:t>~$2,400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5120640" y="3749040"/>
            <a:ext cx="3611880" cy="402336"/>
          </a:xfrm>
          <a:prstGeom prst="rect">
            <a:avLst/>
          </a:prstGeom>
          <a:solidFill>
            <a:srgbClr val="E6F5F5"/>
          </a:solidFill>
          <a:ln w="12700">
            <a:solidFill>
              <a:srgbClr val="CCEBEB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212080" y="3776472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77777"/>
                </a:solidFill>
              </a:rPr>
              <a:t>Free time: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7269480" y="3776472"/>
            <a:ext cx="1325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0D8F8F"/>
                </a:solidFill>
              </a:rPr>
              <a:t>Abundant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320040" y="4937760"/>
            <a:ext cx="8503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77777"/>
                </a:solidFill>
              </a:rPr>
              <a:t>Ohio Example: Columbus City Parks pays $20/hr — look up your city's Parks &amp; Rec rate to compare.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2A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" cy="5143500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D8F8F"/>
                </a:solidFill>
              </a:rPr>
              <a:t>THE 280-HOUR EQUATION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94360" y="594360"/>
            <a:ext cx="41148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0" b="1" dirty="0">
                <a:solidFill>
                  <a:srgbClr val="0D8F8F"/>
                </a:solidFill>
              </a:rPr>
              <a:t>280</a:t>
            </a:r>
            <a:endParaRPr lang="en-US" sz="16000" dirty="0"/>
          </a:p>
        </p:txBody>
      </p:sp>
      <p:sp>
        <p:nvSpPr>
          <p:cNvPr id="5" name="Text 3"/>
          <p:cNvSpPr/>
          <p:nvPr/>
        </p:nvSpPr>
        <p:spPr>
          <a:xfrm>
            <a:off x="594360" y="2606040"/>
            <a:ext cx="4114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hours of your teen's life</a:t>
            </a:r>
            <a:endParaRPr lang="en-US" sz="2000" dirty="0"/>
          </a:p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bought back every summer.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029200" y="68580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0D8F8F"/>
                </a:solidFill>
              </a:rPr>
              <a:t>WHY THIS NUMBER MATTERS: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5029200" y="1078992"/>
            <a:ext cx="3749040" cy="1170432"/>
          </a:xfrm>
          <a:prstGeom prst="rect">
            <a:avLst/>
          </a:prstGeom>
          <a:solidFill>
            <a:srgbClr val="102020"/>
          </a:solidFill>
          <a:ln w="12700">
            <a:solidFill>
              <a:srgbClr val="1A454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029200" y="1078992"/>
            <a:ext cx="45720" cy="1170432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166360" y="1170432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Autonomy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5166360" y="1554480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AAAA"/>
                </a:solidFill>
              </a:rPr>
              <a:t>Teens with more free time develop stronger self-direction and intrinsic motivation.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5029200" y="2377440"/>
            <a:ext cx="3749040" cy="1170432"/>
          </a:xfrm>
          <a:prstGeom prst="rect">
            <a:avLst/>
          </a:prstGeom>
          <a:solidFill>
            <a:srgbClr val="102020"/>
          </a:solidFill>
          <a:ln w="12700">
            <a:solidFill>
              <a:srgbClr val="1A454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029200" y="2377440"/>
            <a:ext cx="45720" cy="1170432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166360" y="246888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Bandwidth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5166360" y="2852928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AAAA"/>
                </a:solidFill>
              </a:rPr>
              <a:t>280 hours is time for rest, creativity, relationships — the raw material of adolescent flourishing.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029200" y="3675888"/>
            <a:ext cx="3749040" cy="1170432"/>
          </a:xfrm>
          <a:prstGeom prst="rect">
            <a:avLst/>
          </a:prstGeom>
          <a:solidFill>
            <a:srgbClr val="102020"/>
          </a:solidFill>
          <a:ln w="12700">
            <a:solidFill>
              <a:srgbClr val="1A454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029200" y="3675888"/>
            <a:ext cx="45720" cy="1170432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166360" y="3767328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Less grind ≠ less work ethic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5166360" y="4151376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AAAA"/>
                </a:solidFill>
              </a:rPr>
              <a:t>A teenager who works smarter models resource efficiency — a skill that compounds.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336666"/>
                </a:solidFill>
              </a:rPr>
              <a:t>Time is the only resource you can't replace. This conversation is worth having.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A2A2A"/>
                </a:solidFill>
              </a:rPr>
              <a:t>🏊  What the Certification Actually Requires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57200" y="62179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777777"/>
                </a:solidFill>
              </a:rPr>
              <a:t>So you can answer when your teen says "I don't know if I can do it."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320040" y="1005840"/>
            <a:ext cx="4114800" cy="3886200"/>
          </a:xfrm>
          <a:prstGeom prst="rect">
            <a:avLst/>
          </a:prstGeom>
          <a:solidFill>
            <a:srgbClr val="EEF8F8"/>
          </a:solidFill>
          <a:ln w="12700">
            <a:solidFill>
              <a:srgbClr val="BB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005840"/>
            <a:ext cx="4114800" cy="411480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042416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FFFFFF"/>
                </a:solidFill>
              </a:rPr>
              <a:t>THE PHYSICAL TEST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527048"/>
            <a:ext cx="3840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8F8F"/>
                </a:solidFill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1A2A2A"/>
                </a:solidFill>
              </a:rPr>
              <a:t>Swim 150 yards (front crawl or breaststroke)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457200" y="2002536"/>
            <a:ext cx="3840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8F8F"/>
                </a:solidFill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1A2A2A"/>
                </a:solidFill>
              </a:rPr>
              <a:t>Tread water for 2 min — legs only, no hands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457200" y="2478024"/>
            <a:ext cx="3840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8F8F"/>
                </a:solidFill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1A2A2A"/>
                </a:solidFill>
              </a:rPr>
              <a:t>Swim 50 more yards immediately after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57200" y="2953512"/>
            <a:ext cx="3840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8F8F"/>
                </a:solidFill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1A2A2A"/>
                </a:solidFill>
              </a:rPr>
              <a:t>Dive to retrieve a 10 lb brick from 7–10 ft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57200" y="3429000"/>
            <a:ext cx="3840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8F8F"/>
                </a:solidFill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1A2A2A"/>
                </a:solidFill>
              </a:rPr>
              <a:t>Swim back on their back holding it with both hands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57200" y="3904488"/>
            <a:ext cx="3840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8F8F"/>
                </a:solidFill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1A2A2A"/>
                </a:solidFill>
              </a:rPr>
              <a:t>Exit the pool without using the ladder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709160" y="1005840"/>
            <a:ext cx="4114800" cy="3886200"/>
          </a:xfrm>
          <a:prstGeom prst="rect">
            <a:avLst/>
          </a:prstGeom>
          <a:solidFill>
            <a:srgbClr val="F2F4F4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09160" y="1005840"/>
            <a:ext cx="4114800" cy="411480"/>
          </a:xfrm>
          <a:prstGeom prst="rect">
            <a:avLst/>
          </a:prstGeom>
          <a:solidFill>
            <a:srgbClr val="0A2A2A"/>
          </a:solidFill>
          <a:ln w="12700">
            <a:solidFill>
              <a:srgbClr val="0A2A2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46320" y="1042416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FFFFFF"/>
                </a:solidFill>
              </a:rPr>
              <a:t>THE COURSE STRUCTURE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846320" y="1572768"/>
            <a:ext cx="502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📱  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321808" y="1572768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A2A"/>
                </a:solidFill>
              </a:rPr>
              <a:t>Online modules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321808" y="1810512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77777"/>
                </a:solidFill>
              </a:rPr>
              <a:t>~8 hours of videos, completable at home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846320" y="2139696"/>
            <a:ext cx="502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🏊  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321808" y="2139696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A2A"/>
                </a:solidFill>
              </a:rPr>
              <a:t>In-person skills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321808" y="2377440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77777"/>
                </a:solidFill>
              </a:rPr>
              <a:t>~20 hours over 2 days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846320" y="2706624"/>
            <a:ext cx="502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📝  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321808" y="2706624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A2A"/>
                </a:solidFill>
              </a:rPr>
              <a:t>Written test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321808" y="2944368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77777"/>
                </a:solidFill>
              </a:rPr>
              <a:t>80% to pass — mostly recall and common sense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846320" y="3273552"/>
            <a:ext cx="502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📋  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5321808" y="3273552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A2A"/>
                </a:solidFill>
              </a:rPr>
              <a:t>Attendance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321808" y="3511296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77777"/>
                </a:solidFill>
              </a:rPr>
              <a:t>100% required — plan for no conflicts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4846320" y="3840480"/>
            <a:ext cx="502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🏅  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5321808" y="3840480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A2A"/>
                </a:solidFill>
              </a:rPr>
              <a:t>Certification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321808" y="4078224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77777"/>
                </a:solidFill>
              </a:rPr>
              <a:t>American Red Cross — nationally recognized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320040" y="4937760"/>
            <a:ext cx="8503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77777"/>
                </a:solidFill>
              </a:rPr>
              <a:t>Bottom line for you: this is manageable, time-bounded, and proven. Thousands of teens do it every summer.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A2A2A"/>
                </a:solidFill>
              </a:rPr>
              <a:t>💬  How to Raise It: The Conversation Starter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57200" y="62179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777777"/>
                </a:solidFill>
              </a:rPr>
              <a:t>Lead with curiosity, not pressure. Your teen's ownership of the decision matters most.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320040" y="960120"/>
            <a:ext cx="4160520" cy="3931920"/>
          </a:xfrm>
          <a:prstGeom prst="rect">
            <a:avLst/>
          </a:prstGeom>
          <a:solidFill>
            <a:srgbClr val="EEF8F8"/>
          </a:solidFill>
          <a:ln w="12700">
            <a:solidFill>
              <a:srgbClr val="BB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960120"/>
            <a:ext cx="4160520" cy="438912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005840"/>
            <a:ext cx="3886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FFFF"/>
                </a:solidFill>
              </a:rPr>
              <a:t>✅  TRY SAYING: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38912" y="1508760"/>
            <a:ext cx="39319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CEB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1554480"/>
            <a:ext cx="374904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A2A"/>
                </a:solidFill>
              </a:rPr>
              <a:t>"I found something that might be interesting — want to look at the math together?"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38912" y="2286000"/>
            <a:ext cx="39319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CEB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331720"/>
            <a:ext cx="374904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A2A"/>
                </a:solidFill>
              </a:rPr>
              <a:t>"What would you do with 280 hours of free time this summer?"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38912" y="3063240"/>
            <a:ext cx="39319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CEB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3108960"/>
            <a:ext cx="374904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A2A"/>
                </a:solidFill>
              </a:rPr>
              <a:t>"The test is intense — but it's only 2 days. What would make it worth trying?"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38912" y="3840480"/>
            <a:ext cx="39319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CEB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3886200"/>
            <a:ext cx="374904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A2A"/>
                </a:solidFill>
              </a:rPr>
              <a:t>"Do you want to look up whether [our city] has a Parks &amp; Rec pool that hires lifeguards?"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663440" y="960120"/>
            <a:ext cx="4160520" cy="3931920"/>
          </a:xfrm>
          <a:prstGeom prst="rect">
            <a:avLst/>
          </a:prstGeom>
          <a:solidFill>
            <a:srgbClr val="F2F4F4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663440" y="960120"/>
            <a:ext cx="4160520" cy="438912"/>
          </a:xfrm>
          <a:prstGeom prst="rect">
            <a:avLst/>
          </a:prstGeom>
          <a:solidFill>
            <a:srgbClr val="0A2A2A"/>
          </a:solidFill>
          <a:ln w="12700">
            <a:solidFill>
              <a:srgbClr val="0A2A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00600" y="1005840"/>
            <a:ext cx="3886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FFFF"/>
                </a:solidFill>
              </a:rPr>
              <a:t>🚫  AVOID: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73168" y="1508760"/>
            <a:ext cx="39319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82896" y="15544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AA3333"/>
                </a:solidFill>
              </a:rPr>
              <a:t>"You SHOULD get a lifeguard job."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82896" y="181051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77777"/>
                </a:solidFill>
              </a:rPr>
              <a:t>Directive framing removes teen ownership.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73168" y="2286000"/>
            <a:ext cx="39319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82896" y="2331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AA3333"/>
                </a:solidFill>
              </a:rPr>
              <a:t>"Why won't you just try it?"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882896" y="258775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77777"/>
                </a:solidFill>
              </a:rPr>
              <a:t>Pressure triggers avoidance, not motivation.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773168" y="3063240"/>
            <a:ext cx="39319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82896" y="310896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AA3333"/>
                </a:solidFill>
              </a:rPr>
              <a:t>"The test isn't that hard."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882896" y="336499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77777"/>
                </a:solidFill>
              </a:rPr>
              <a:t>Dismisses real fear — a motivation killer.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73168" y="3840480"/>
            <a:ext cx="39319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82896" y="388620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AA3333"/>
                </a:solidFill>
              </a:rPr>
              <a:t>"Other kids do this at your age."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882896" y="414223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77777"/>
                </a:solidFill>
              </a:rPr>
              <a:t>Comparison undermines safety and identity.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A2A2A"/>
                </a:solidFill>
              </a:rPr>
              <a:t>📍  Finding Opportunities in Your Area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57200" y="62179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777777"/>
                </a:solidFill>
              </a:rPr>
              <a:t>This resource is built to work anywhere in the U.S. — here is how to localize it.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320040" y="1024128"/>
            <a:ext cx="4224528" cy="1719072"/>
          </a:xfrm>
          <a:prstGeom prst="rect">
            <a:avLst/>
          </a:prstGeom>
          <a:solidFill>
            <a:srgbClr val="EEF8F8"/>
          </a:solidFill>
          <a:ln w="12700">
            <a:solidFill>
              <a:srgbClr val="BB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84632" y="1207008"/>
            <a:ext cx="530352" cy="530352"/>
          </a:xfrm>
          <a:prstGeom prst="ellipse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84632" y="120700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🔍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24712" y="1188720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2A2A"/>
                </a:solidFill>
              </a:rPr>
              <a:t>STEP 1: Find the Public Pool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502920" y="1709928"/>
            <a:ext cx="38587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</a:rPr>
              <a:t>Search: "[Your City] Parks and Recreation aquatic center"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</a:rPr>
              <a:t>City and county facilities almost always pay above minimum wage — often 2× or more.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727448" y="1024128"/>
            <a:ext cx="4224528" cy="1719072"/>
          </a:xfrm>
          <a:prstGeom prst="rect">
            <a:avLst/>
          </a:prstGeom>
          <a:solidFill>
            <a:srgbClr val="EEF8F8"/>
          </a:solidFill>
          <a:ln w="12700">
            <a:solidFill>
              <a:srgbClr val="BB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892040" y="1207008"/>
            <a:ext cx="530352" cy="530352"/>
          </a:xfrm>
          <a:prstGeom prst="ellipse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92040" y="120700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📞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5532120" y="1188720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2A2A"/>
                </a:solidFill>
              </a:rPr>
              <a:t>STEP 2: Call &amp; Ask Two Questions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910328" y="1709928"/>
            <a:ext cx="38587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</a:rPr>
              <a:t>1. Do you hire teen lifeguards?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</a:rPr>
              <a:t>2. Is the Red Cross certification fee waived or reimbursed upon hiring?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20040" y="2926080"/>
            <a:ext cx="4224528" cy="1719072"/>
          </a:xfrm>
          <a:prstGeom prst="rect">
            <a:avLst/>
          </a:prstGeom>
          <a:solidFill>
            <a:srgbClr val="EEF8F8"/>
          </a:solidFill>
          <a:ln w="12700">
            <a:solidFill>
              <a:srgbClr val="BB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84632" y="3108960"/>
            <a:ext cx="530352" cy="530352"/>
          </a:xfrm>
          <a:prstGeom prst="ellipse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4632" y="310896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🏊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124712" y="3090672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2A2A"/>
                </a:solidFill>
              </a:rPr>
              <a:t>STEP 3: YMCA as Backup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502920" y="3611880"/>
            <a:ext cx="38587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</a:rPr>
              <a:t>ymca.net/find-your-y — nationwide Red Cross certification.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</a:rPr>
              <a:t>Same credential, available in most cities if municipal dates don't align.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727448" y="2926080"/>
            <a:ext cx="4224528" cy="1719072"/>
          </a:xfrm>
          <a:prstGeom prst="rect">
            <a:avLst/>
          </a:prstGeom>
          <a:solidFill>
            <a:srgbClr val="EEF8F8"/>
          </a:solidFill>
          <a:ln w="12700">
            <a:solidFill>
              <a:srgbClr val="BB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892040" y="3108960"/>
            <a:ext cx="530352" cy="530352"/>
          </a:xfrm>
          <a:prstGeom prst="ellipse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92040" y="310896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📋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5532120" y="3090672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2A2A"/>
                </a:solidFill>
              </a:rPr>
              <a:t>STEP 4: Red Cross Course Finder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4910328" y="3611880"/>
            <a:ext cx="38587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</a:rPr>
              <a:t>redcross.org → "Lifeguard Certification" → search by zip code.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</a:rPr>
              <a:t>Official course finder for every certified location near you.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20040" y="4709160"/>
            <a:ext cx="8503920" cy="384048"/>
          </a:xfrm>
          <a:prstGeom prst="rect">
            <a:avLst/>
          </a:prstGeom>
          <a:solidFill>
            <a:srgbClr val="0A2A2A"/>
          </a:solidFill>
          <a:ln w="12700">
            <a:solidFill>
              <a:srgbClr val="0A2A2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4754880"/>
            <a:ext cx="8321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BBBB"/>
                </a:solidFill>
              </a:rPr>
              <a:t>🔍  Ohio Reference: Columbus Aquatic Center · 1160 Hunter Ave · 614-645-6122 · aquaticcenter@columbus.gov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A2A2A"/>
                </a:solidFill>
              </a:rPr>
              <a:t>🎓  The Resume Angle: What Your Teen Is Actually Earning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57200" y="62179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777777"/>
                </a:solidFill>
              </a:rPr>
              <a:t>Beyond the paycheck — these credentials follow them into college applications, job interviews, and volunteering.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320040" y="1005840"/>
            <a:ext cx="2011680" cy="3886200"/>
          </a:xfrm>
          <a:prstGeom prst="rect">
            <a:avLst/>
          </a:prstGeom>
          <a:solidFill>
            <a:srgbClr val="EEF8F8"/>
          </a:solidFill>
          <a:ln w="12700">
            <a:solidFill>
              <a:srgbClr val="BB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005840"/>
            <a:ext cx="2011680" cy="438912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93192" y="1042416"/>
            <a:ext cx="186537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50" kern="0" dirty="0">
                <a:solidFill>
                  <a:srgbClr val="FFFFFF"/>
                </a:solidFill>
              </a:rPr>
              <a:t>CPR / AED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411480" y="155448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🫀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429768" y="2212848"/>
            <a:ext cx="1792224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3333"/>
                </a:solidFill>
              </a:rPr>
              <a:t>Nationally recognized American Red Cross certification. Valued in healthcare, childcare, education, and service sectors.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468880" y="1005840"/>
            <a:ext cx="2011680" cy="3886200"/>
          </a:xfrm>
          <a:prstGeom prst="rect">
            <a:avLst/>
          </a:prstGeom>
          <a:solidFill>
            <a:srgbClr val="EEF8F8"/>
          </a:solidFill>
          <a:ln w="12700">
            <a:solidFill>
              <a:srgbClr val="BB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468880" y="1005840"/>
            <a:ext cx="2011680" cy="438912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42032" y="1042416"/>
            <a:ext cx="186537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50" kern="0" dirty="0">
                <a:solidFill>
                  <a:srgbClr val="FFFFFF"/>
                </a:solidFill>
              </a:rPr>
              <a:t>FIRST AID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2560320" y="155448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🩹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2578608" y="2212848"/>
            <a:ext cx="1792224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3333"/>
                </a:solidFill>
              </a:rPr>
              <a:t>Included in certification. Signals preparation and care for others — stands out on any application.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617720" y="1005840"/>
            <a:ext cx="2011680" cy="3886200"/>
          </a:xfrm>
          <a:prstGeom prst="rect">
            <a:avLst/>
          </a:prstGeom>
          <a:solidFill>
            <a:srgbClr val="EEF8F8"/>
          </a:solidFill>
          <a:ln w="12700">
            <a:solidFill>
              <a:srgbClr val="BB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17720" y="1005840"/>
            <a:ext cx="2011680" cy="438912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690872" y="1042416"/>
            <a:ext cx="186537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50" kern="0" dirty="0">
                <a:solidFill>
                  <a:srgbClr val="FFFFFF"/>
                </a:solidFill>
              </a:rPr>
              <a:t>LEADERSHIP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709160" y="155448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🦸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4727448" y="2212848"/>
            <a:ext cx="1792224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3333"/>
                </a:solidFill>
              </a:rPr>
              <a:t>Trusted with the physical safety of entire pools of people at 15–17 years old. That is not a line item — it is a story.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766560" y="1005840"/>
            <a:ext cx="2011680" cy="3886200"/>
          </a:xfrm>
          <a:prstGeom prst="rect">
            <a:avLst/>
          </a:prstGeom>
          <a:solidFill>
            <a:srgbClr val="EEF8F8"/>
          </a:solidFill>
          <a:ln w="12700">
            <a:solidFill>
              <a:srgbClr val="BB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766560" y="1005840"/>
            <a:ext cx="2011680" cy="438912"/>
          </a:xfrm>
          <a:prstGeom prst="rect">
            <a:avLst/>
          </a:prstGeom>
          <a:solidFill>
            <a:srgbClr val="0D8F8F"/>
          </a:solidFill>
          <a:ln w="12700">
            <a:solidFill>
              <a:srgbClr val="0D8F8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39712" y="1042416"/>
            <a:ext cx="186537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50" kern="0" dirty="0">
                <a:solidFill>
                  <a:srgbClr val="FFFFFF"/>
                </a:solidFill>
              </a:rPr>
              <a:t>CRISIS MGT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6858000" y="155448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⚡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6876288" y="2212848"/>
            <a:ext cx="1792224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3333"/>
                </a:solidFill>
              </a:rPr>
              <a:t>Trained to identify emergencies, make fast decisions, and execute under pressure. A genuinely rare skill at any age.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320040" y="4919472"/>
            <a:ext cx="8503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i="1" dirty="0">
                <a:solidFill>
                  <a:srgbClr val="0D8F8F"/>
                </a:solidFill>
              </a:rPr>
              <a:t>One summer. Four credentials. One powerful story for every future application.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8F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" cy="5143500"/>
          </a:xfrm>
          <a:prstGeom prst="rect">
            <a:avLst/>
          </a:prstGeom>
          <a:solidFill>
            <a:srgbClr val="0A2A2A"/>
          </a:solidFill>
          <a:ln w="12700">
            <a:solidFill>
              <a:srgbClr val="0A2A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</a:rPr>
              <a:t>YOUR MOVE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94360" y="658368"/>
            <a:ext cx="5486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200" b="1" dirty="0">
                <a:solidFill>
                  <a:srgbClr val="FFFFFF"/>
                </a:solidFill>
              </a:rPr>
              <a:t>Three actions to take</a:t>
            </a:r>
            <a:endParaRPr lang="en-US" sz="4200" dirty="0"/>
          </a:p>
          <a:p>
            <a:pPr algn="l" indent="0" marL="0">
              <a:buNone/>
            </a:pPr>
            <a:r>
              <a:rPr lang="en-US" sz="4200" b="1" dirty="0">
                <a:solidFill>
                  <a:srgbClr val="FFFFFF"/>
                </a:solidFill>
              </a:rPr>
              <a:t>this week.</a:t>
            </a:r>
            <a:endParaRPr lang="en-US" sz="4200" dirty="0"/>
          </a:p>
        </p:txBody>
      </p:sp>
      <p:sp>
        <p:nvSpPr>
          <p:cNvPr id="5" name="Shape 3"/>
          <p:cNvSpPr/>
          <p:nvPr/>
        </p:nvSpPr>
        <p:spPr>
          <a:xfrm>
            <a:off x="594360" y="1993392"/>
            <a:ext cx="8046720" cy="36576"/>
          </a:xfrm>
          <a:prstGeom prst="rect">
            <a:avLst/>
          </a:prstGeom>
          <a:solidFill>
            <a:srgbClr val="0BBFBF"/>
          </a:solidFill>
          <a:ln w="12700">
            <a:solidFill>
              <a:srgbClr val="0BBFB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2148840"/>
            <a:ext cx="502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BBFBF"/>
                </a:solidFill>
              </a:rPr>
              <a:t>01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1188720" y="2148840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</a:rPr>
              <a:t>Share the math slide with your teen.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1188720" y="2450592"/>
            <a:ext cx="7406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CF0F0"/>
                </a:solidFill>
              </a:rPr>
              <a:t>Show them the two-path comparison — don't narrate it. Let them react.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94360" y="3044952"/>
            <a:ext cx="502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BBFBF"/>
                </a:solidFill>
              </a:rPr>
              <a:t>02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1188720" y="3044952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</a:rPr>
              <a:t>Search your city's Parks &amp; Rec together.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1188720" y="3346704"/>
            <a:ext cx="7406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CF0F0"/>
                </a:solidFill>
              </a:rPr>
              <a:t>Google: "[Your City] Parks Recreation lifeguard jobs." Make it a 10-minute research session.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94360" y="3941064"/>
            <a:ext cx="502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BBFBF"/>
                </a:solidFill>
              </a:rPr>
              <a:t>03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1188720" y="3941064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</a:rPr>
              <a:t>Book the pre-course skills evaluation.</a:t>
            </a:r>
            <a:endParaRPr lang="en-US" sz="1450" dirty="0"/>
          </a:p>
        </p:txBody>
      </p:sp>
      <p:sp>
        <p:nvSpPr>
          <p:cNvPr id="14" name="Text 12"/>
          <p:cNvSpPr/>
          <p:nvPr/>
        </p:nvSpPr>
        <p:spPr>
          <a:xfrm>
            <a:off x="1188720" y="4242816"/>
            <a:ext cx="7406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CF0F0"/>
                </a:solidFill>
              </a:rPr>
              <a:t>Most aquatic centers offer a low-pressure appointment to test readiness — no commitment required.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594360" y="4846320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006666"/>
                </a:solidFill>
              </a:rPr>
              <a:t>Sparent Science  ·  Monthly tools for the adults who surround young people  ·  us-squared.org/sparent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Job Math Conversation — Sparent Science</dc:title>
  <dc:subject>PptxGenJS Presentation</dc:subject>
  <dc:creator>Sparent Science · US-Squared Research Institute</dc:creator>
  <cp:lastModifiedBy>Sparent Science · US-Squared Research Institute</cp:lastModifiedBy>
  <cp:revision>1</cp:revision>
  <dcterms:created xsi:type="dcterms:W3CDTF">2026-05-07T22:22:46Z</dcterms:created>
  <dcterms:modified xsi:type="dcterms:W3CDTF">2026-05-07T22:22:46Z</dcterms:modified>
</cp:coreProperties>
</file>