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spc="300" kern="0" dirty="0">
                <a:solidFill>
                  <a:srgbClr val="FF4B1F"/>
                </a:solidFill>
              </a:rPr>
              <a:t>ATLAS ACADEMY  ·  FINANCIAL LITERACY SERIES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594360" y="658368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Securing the Bag</a:t>
            </a:r>
            <a:endParaRPr lang="en-US" sz="5400" dirty="0"/>
          </a:p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&amp; Saving Your Summer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94360" y="297180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i="1" dirty="0">
                <a:solidFill>
                  <a:srgbClr val="FF7A54"/>
                </a:solidFill>
              </a:rPr>
              <a:t>The Math Behind the Lifeguard Hustle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594360" y="3520440"/>
            <a:ext cx="6858000" cy="3657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363931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AAAAAA"/>
                </a:solidFill>
              </a:rPr>
              <a:t>$18–22 / hr  ·  ~12 hrs / week  ·  ~$2,400 Summer Pay  ·  280 Extra Hours of Freedom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4800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555555"/>
                </a:solidFill>
              </a:rPr>
              <a:t>A US-Squared Research Institute Resource  ·  us-squared.org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589520" y="2377440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🛟</a:t>
            </a:r>
            <a:endParaRPr lang="en-US" sz="7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🎒  Pack Your Bag: What to Bring to Training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29768" y="941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🏊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29768" y="143560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Swimsuit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9768" y="178308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Bring a backup. You'll be in and out all day.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395728" y="77724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05456" y="941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🛁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505456" y="143560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Two+ Towels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505456" y="178308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One is never enough during all-day pool training.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471416" y="77724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581144" y="941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🧥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4581144" y="143560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Warm Hoodie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81144" y="178308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Pool decks are cold when you're wet mid-class.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547104" y="77724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656832" y="941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🍱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656832" y="143560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Snacks + Protein Lunch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656832" y="178308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Swimming burns calories. Fuel the written tests too.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269748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9768" y="28620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🥽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29768" y="335584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Goggles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9768" y="370332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Allowed for swim/tread. NOT for the brick test.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395728" y="269748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505456" y="28620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💊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505456" y="335584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Ibuprofen / Tylenol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505456" y="370332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Your muscles will be sore after Day 1. Be ready.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471416" y="269748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581144" y="28620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📱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4581144" y="335584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Charged Phone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81144" y="370332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Some courses have online modules you continue on breaks.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547104" y="2697480"/>
            <a:ext cx="1920240" cy="1755648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656832" y="28620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💧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6656832" y="3355848"/>
            <a:ext cx="1691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Large Water Bottle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656832" y="3703320"/>
            <a:ext cx="1691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</a:rPr>
              <a:t>You're swimming for hours — you still get dehydrated.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☀️  A Day in the Life: Why This Job Beats Everything Else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84632" y="932688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93268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🌊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124712" y="9509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The Office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84632" y="157276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No hot kitchens. No cramped stockrooms. Your workplace is outside, by the water, in the sun.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749808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64992" y="932688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64992" y="93268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👥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005072" y="9509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The Crew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3364992" y="157276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Lifeguard teams are all teens and college students. It's an instant social circle you didn't know you needed.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0760" y="749808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45352" y="932688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45352" y="93268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🦸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885432" y="9509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The Authority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245352" y="157276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You're not serving people — you're responsible for their safety. It builds massive confidence + looks incredible on college apps.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" y="2880360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" y="3063240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" y="306324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🔄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124712" y="308152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The Rotation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84632" y="3703320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You move from chair → deck → breakroom every 20–30 min. Never stuck grinding the same task for 8 hours.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2880360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364992" y="3063240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64992" y="306324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⏸️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005072" y="308152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Adult Swim Breaks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3364992" y="3703320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During safety breaks, you're hanging with the other guards — not scrubbing floors or restocking shelves.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80760" y="2880360"/>
            <a:ext cx="2697480" cy="201168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245352" y="3063240"/>
            <a:ext cx="530352" cy="530352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45352" y="306324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🏋️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6885432" y="308152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222"/>
                </a:solidFill>
              </a:rPr>
              <a:t>Paid to Practice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6245352" y="3703320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Many pools pay you for weekly In-Service training — which means getting PAID to swim with your crew.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</a:rPr>
              <a:t>🎓  Resume Booster: How Colleges See This Job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62179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AAAAAA"/>
                </a:solidFill>
              </a:rPr>
              <a:t>Lifeguarding is not just a summer job — it is a credential.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024128"/>
            <a:ext cx="2011680" cy="3840480"/>
          </a:xfrm>
          <a:prstGeom prst="rect">
            <a:avLst/>
          </a:prstGeom>
          <a:solidFill>
            <a:srgbClr val="1C1C1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24128"/>
            <a:ext cx="2011680" cy="38404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0607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CPR / AED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29768" y="1508760"/>
            <a:ext cx="179222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CPR &amp; AED Certification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</a:rPr>
              <a:t>A real, American Red Cross certification that colleges, employers, and volunteer orgs actively look for on applications.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68880" y="1024128"/>
            <a:ext cx="2011680" cy="3840480"/>
          </a:xfrm>
          <a:prstGeom prst="rect">
            <a:avLst/>
          </a:prstGeom>
          <a:solidFill>
            <a:srgbClr val="1C1C1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68880" y="1024128"/>
            <a:ext cx="2011680" cy="38404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10607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LEADERSHIP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578608" y="1508760"/>
            <a:ext cx="179222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Leadership &amp; Authority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7860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</a:rPr>
              <a:t>You were trusted with the physical safety of entire pools of people as a teenager. That story writes itself in every interview.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17720" y="1024128"/>
            <a:ext cx="2011680" cy="3840480"/>
          </a:xfrm>
          <a:prstGeom prst="rect">
            <a:avLst/>
          </a:prstGeom>
          <a:solidFill>
            <a:srgbClr val="1C1C1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1024128"/>
            <a:ext cx="2011680" cy="38404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90872" y="10607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CRISIS MGT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27448" y="1508760"/>
            <a:ext cx="179222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Crisis Management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2744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</a:rPr>
              <a:t>Trained to identify emergencies, make fast decisions, and execute life-saving procedures under pressure. Rare at any age.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766560" y="1024128"/>
            <a:ext cx="2011680" cy="3840480"/>
          </a:xfrm>
          <a:prstGeom prst="rect">
            <a:avLst/>
          </a:prstGeom>
          <a:solidFill>
            <a:srgbClr val="1C1C1C"/>
          </a:solidFill>
          <a:ln w="12700">
            <a:solidFill>
              <a:srgbClr val="333333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766560" y="1024128"/>
            <a:ext cx="2011680" cy="38404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39712" y="1060704"/>
            <a:ext cx="18653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50" kern="0" dirty="0">
                <a:solidFill>
                  <a:srgbClr val="FFFFFF"/>
                </a:solidFill>
              </a:rPr>
              <a:t>FIRST AID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76288" y="1508760"/>
            <a:ext cx="179222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First Aid Certification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76288" y="2212848"/>
            <a:ext cx="1792224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</a:rPr>
              <a:t>Included in the course. Recognized by employers across healthcare, childcare, education, and public service sectors.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4B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</a:rPr>
              <a:t>THE BOTTOM LINE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658368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i="1" dirty="0">
                <a:solidFill>
                  <a:srgbClr val="FFFFFF"/>
                </a:solidFill>
              </a:rPr>
              <a:t>"The test is 2 days of Hard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i="1" dirty="0">
                <a:solidFill>
                  <a:srgbClr val="FFFFFF"/>
                </a:solidFill>
              </a:rPr>
              <a:t>to buy 10 weeks of Easy."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94360" y="2212848"/>
            <a:ext cx="8046720" cy="36576"/>
          </a:xfrm>
          <a:prstGeom prst="rect">
            <a:avLst/>
          </a:prstGeom>
          <a:solidFill>
            <a:srgbClr val="FF7A54"/>
          </a:solidFill>
          <a:ln w="12700">
            <a:solidFill>
              <a:srgbClr val="FF7A5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2359152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🛟  $18–22/hr vs $7.25/hr — you earn 2.7× more every single hour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92608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⏱️  12 hrs/week vs 40 hrs/week — you keep your summer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349300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🎓  CPR/AED Certified + Leadership on every future application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4059936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💰  Course fee often waived when hired by public pools — ask every time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4360" y="4736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D5CC"/>
                </a:solidFill>
              </a:rPr>
              <a:t>Next Step: Search "[Your City] Parks Recreation lifeguard" and book a practice session.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22222"/>
                </a:solidFill>
              </a:rPr>
              <a:t>⚖️  The Reality Check: Two Paths, One Summer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3840480" cy="4069080"/>
          </a:xfrm>
          <a:prstGeom prst="rect">
            <a:avLst/>
          </a:prstGeom>
          <a:solidFill>
            <a:srgbClr val="F2F2F2"/>
          </a:solidFill>
          <a:ln w="12700">
            <a:solidFill>
              <a:srgbClr val="F2F2F2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3840480" cy="64008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144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777777"/>
                </a:solidFill>
              </a:rPr>
              <a:t>PATH A  ·  STANDARD TEEN JOB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1207008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🍔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22222"/>
                </a:solidFill>
              </a:rPr>
              <a:t>Retail / Fast Food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57200" y="219456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200" b="1" dirty="0">
                <a:solidFill>
                  <a:srgbClr val="888888"/>
                </a:solidFill>
              </a:rPr>
              <a:t>$7.25</a:t>
            </a:r>
            <a:endParaRPr lang="en-US" sz="6200" dirty="0"/>
          </a:p>
        </p:txBody>
      </p:sp>
      <p:sp>
        <p:nvSpPr>
          <p:cNvPr id="10" name="Text 8"/>
          <p:cNvSpPr/>
          <p:nvPr/>
        </p:nvSpPr>
        <p:spPr>
          <a:xfrm>
            <a:off x="457200" y="310896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</a:rPr>
              <a:t>per hour  (varies by state — look up your minimum wage)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354787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88888"/>
                </a:solidFill>
              </a:rPr>
              <a:t>No special test required.</a:t>
            </a:r>
            <a:endParaRPr lang="en-US" sz="1150" dirty="0"/>
          </a:p>
          <a:p>
            <a:pPr indent="0" marL="0">
              <a:buNone/>
            </a:pPr>
            <a:r>
              <a:rPr lang="en-US" sz="1150" i="1" dirty="0">
                <a:solidFill>
                  <a:srgbClr val="888888"/>
                </a:solidFill>
              </a:rPr>
              <a:t>But you work ALL summer to earn it.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206240" y="23317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4B1F"/>
                </a:solidFill>
              </a:rPr>
              <a:t>VS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983480" y="804672"/>
            <a:ext cx="3840480" cy="4069080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983480" y="804672"/>
            <a:ext cx="384048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20640" y="9144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FF4B1F"/>
                </a:solidFill>
              </a:rPr>
              <a:t>PATH B  ·  LIFEGUARD  ⭐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120640" y="1207008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🛟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5120640" y="1783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22222"/>
                </a:solidFill>
              </a:rPr>
              <a:t>Certified Pool Lifeguard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120640" y="219456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200" b="1" dirty="0">
                <a:solidFill>
                  <a:srgbClr val="FF4B1F"/>
                </a:solidFill>
              </a:rPr>
              <a:t>$18–22</a:t>
            </a:r>
            <a:endParaRPr lang="en-US" sz="6200" dirty="0"/>
          </a:p>
        </p:txBody>
      </p:sp>
      <p:sp>
        <p:nvSpPr>
          <p:cNvPr id="19" name="Text 17"/>
          <p:cNvSpPr/>
          <p:nvPr/>
        </p:nvSpPr>
        <p:spPr>
          <a:xfrm>
            <a:off x="5120640" y="310896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77777"/>
                </a:solidFill>
              </a:rPr>
              <a:t>per hour  (city/county pools often pay top rates)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20640" y="3547872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FF4B1F"/>
                </a:solidFill>
              </a:rPr>
              <a:t>Must pass a 2-day certification.</a:t>
            </a:r>
            <a:endParaRPr lang="en-US" sz="1150" dirty="0"/>
          </a:p>
          <a:p>
            <a:pPr indent="0" marL="0">
              <a:buNone/>
            </a:pPr>
            <a:r>
              <a:rPr lang="en-US" sz="1150" b="1" i="1" dirty="0">
                <a:solidFill>
                  <a:srgbClr val="FF4B1F"/>
                </a:solidFill>
              </a:rPr>
              <a:t>2.7× more per hour. WAY less time.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20040" y="4919472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888888"/>
                </a:solidFill>
              </a:rPr>
              <a:t>Ohio Example: Columbus City Parks pays $20/hr — use this as a benchmark to compare your local rate.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22222"/>
                </a:solidFill>
              </a:rPr>
              <a:t>📊  The Summer Math: 10-Week Breakdown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749808"/>
          <a:ext cx="8229600" cy="1737360"/>
        </p:xfrm>
        <a:graphic>
          <a:graphicData uri="http://schemas.openxmlformats.org/drawingml/2006/table">
            <a:tbl>
              <a:tblPr/>
              <a:tblGrid>
                <a:gridCol w="2286000"/>
                <a:gridCol w="1645920"/>
                <a:gridCol w="1645920"/>
                <a:gridCol w="1554480"/>
                <a:gridCol w="109728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Job</a:t>
                      </a:r>
                      <a:endParaRPr lang="en-US" sz="13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Pay Rate</a:t>
                      </a:r>
                      <a:endParaRPr lang="en-US" sz="13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Hours/Week</a:t>
                      </a:r>
                      <a:endParaRPr lang="en-US" sz="13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Total Hours</a:t>
                      </a:r>
                      <a:endParaRPr lang="en-US" sz="13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Summer Total</a:t>
                      </a:r>
                      <a:endParaRPr lang="en-US" sz="13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B1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22222"/>
                          </a:solidFill>
                        </a:rPr>
                        <a:t>🍔  Other Jobs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888888"/>
                          </a:solidFill>
                        </a:rPr>
                        <a:t>$7.25 / hr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888888"/>
                          </a:solidFill>
                        </a:rPr>
                        <a:t>40 hrs/wk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888888"/>
                          </a:solidFill>
                        </a:rPr>
                        <a:t>400 hours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888888"/>
                          </a:solidFill>
                        </a:rPr>
                        <a:t>$2,900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22222"/>
                          </a:solidFill>
                        </a:rPr>
                        <a:t>🛟  Lifeguard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B1F"/>
                          </a:solidFill>
                        </a:rPr>
                        <a:t>$18–22 / hr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B1F"/>
                          </a:solidFill>
                        </a:rPr>
                        <a:t>12 hrs/wk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B1F"/>
                          </a:solidFill>
                        </a:rPr>
                        <a:t>120 hours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B1F"/>
                          </a:solidFill>
                        </a:rPr>
                        <a:t>~$2,400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2743200"/>
            <a:ext cx="4023360" cy="210312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457200" y="2816352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4B1F"/>
                </a:solidFill>
              </a:rPr>
              <a:t>280</a:t>
            </a:r>
            <a:endParaRPr lang="en-US" sz="9000" dirty="0"/>
          </a:p>
        </p:txBody>
      </p:sp>
      <p:sp>
        <p:nvSpPr>
          <p:cNvPr id="7" name="Text 4"/>
          <p:cNvSpPr/>
          <p:nvPr/>
        </p:nvSpPr>
        <p:spPr>
          <a:xfrm>
            <a:off x="457200" y="38862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</a:rPr>
              <a:t>FEWER HOURS WORKED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57200" y="420624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AAAA"/>
                </a:solidFill>
              </a:rPr>
              <a:t>as a lifeguard vs. minimum wage — to earn nearly the same money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663440" y="2743200"/>
            <a:ext cx="4023360" cy="210312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663440" y="2816352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</a:rPr>
              <a:t>2.7×</a:t>
            </a:r>
            <a:endParaRPr lang="en-US" sz="9000" dirty="0"/>
          </a:p>
        </p:txBody>
      </p:sp>
      <p:sp>
        <p:nvSpPr>
          <p:cNvPr id="11" name="Text 8"/>
          <p:cNvSpPr/>
          <p:nvPr/>
        </p:nvSpPr>
        <p:spPr>
          <a:xfrm>
            <a:off x="4663440" y="38862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</a:rPr>
              <a:t>THE PAY PER HOUR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663440" y="420624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D5CC"/>
                </a:solidFill>
              </a:rPr>
              <a:t>every single hour of your time is worth more as a lifeguard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0" b="1" dirty="0">
                <a:solidFill>
                  <a:srgbClr val="FF4B1F"/>
                </a:solidFill>
              </a:rPr>
              <a:t>280</a:t>
            </a:r>
            <a:endParaRPr lang="en-US" sz="16000" dirty="0"/>
          </a:p>
        </p:txBody>
      </p:sp>
      <p:sp>
        <p:nvSpPr>
          <p:cNvPr id="4" name="Text 2"/>
          <p:cNvSpPr/>
          <p:nvPr/>
        </p:nvSpPr>
        <p:spPr>
          <a:xfrm>
            <a:off x="594360" y="210312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HOURS OF YOUR</a:t>
            </a:r>
            <a:endParaRPr lang="en-US" sz="2400" dirty="0"/>
          </a:p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LIFE BOUGHT BACK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0" y="50292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4B1F"/>
                </a:solidFill>
              </a:rPr>
              <a:t>WHAT YOU CAN DO WITH 280 HOURS: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0" y="914400"/>
            <a:ext cx="4160520" cy="594360"/>
          </a:xfrm>
          <a:prstGeom prst="rect">
            <a:avLst/>
          </a:prstGeom>
          <a:solidFill>
            <a:srgbClr val="1E1E1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45152" y="9875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😴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166360" y="100584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</a:rPr>
              <a:t>Sleep in every morning with zero guilt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0" y="1627632"/>
            <a:ext cx="4160520" cy="594360"/>
          </a:xfrm>
          <a:prstGeom prst="rect">
            <a:avLst/>
          </a:prstGeom>
          <a:solidFill>
            <a:srgbClr val="1E1E1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45152" y="17007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☀️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166360" y="1719072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</a:rPr>
              <a:t>Hang out with friends all afternoon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0" y="2340864"/>
            <a:ext cx="4160520" cy="594360"/>
          </a:xfrm>
          <a:prstGeom prst="rect">
            <a:avLst/>
          </a:prstGeom>
          <a:solidFill>
            <a:srgbClr val="1E1E1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45152" y="24140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🎮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166360" y="2432304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</a:rPr>
              <a:t>Actually enjoy your summer break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0" y="3054096"/>
            <a:ext cx="4160520" cy="594360"/>
          </a:xfrm>
          <a:prstGeom prst="rect">
            <a:avLst/>
          </a:prstGeom>
          <a:solidFill>
            <a:srgbClr val="1E1E1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45152" y="31272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📚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166360" y="3145536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</a:rPr>
              <a:t>Work on what YOU care about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0" y="3767328"/>
            <a:ext cx="4160520" cy="594360"/>
          </a:xfrm>
          <a:prstGeom prst="rect">
            <a:avLst/>
          </a:prstGeom>
          <a:solidFill>
            <a:srgbClr val="1E1E1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45152" y="3840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🌊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166360" y="3858768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</a:rPr>
              <a:t>Go back to the pool — for fun, not work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94360" y="47365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555"/>
                </a:solidFill>
              </a:rPr>
              <a:t>Your time is the asset. Invest it wisely.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💭  "But the Test is Hard…"  Let's Redefine Hard.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3931920" cy="4160520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49808"/>
            <a:ext cx="3931920" cy="50292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8046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🏊  PASSING THE TEST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FF4B1F"/>
                </a:solidFill>
              </a:rPr>
              <a:t>The 'Temporary Hard'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7190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A physical swim test that lasts a few hours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02920" y="21762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Practice in the pool a few times beforehand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26334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Online course: ~8 hours of videos at home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30906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In-person skills: ~20 hours over 2 days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" y="35478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One written test (80% to pass)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40050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4B1F"/>
                </a:solidFill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Then it is DONE. You are certified.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892040" y="749808"/>
            <a:ext cx="3931920" cy="4160520"/>
          </a:xfrm>
          <a:prstGeom prst="rect">
            <a:avLst/>
          </a:prstGeom>
          <a:solidFill>
            <a:srgbClr val="F2F2F2"/>
          </a:solidFill>
          <a:ln w="12700">
            <a:solidFill>
              <a:srgbClr val="F2F2F2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92040" y="749808"/>
            <a:ext cx="3931920" cy="50292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8046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😩  MINIMUM WAGE GRIND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888888"/>
                </a:solidFill>
              </a:rPr>
              <a:t>The 'Permanent Hard'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0" y="17190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400 hours on your feet all summer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029200" y="21762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8 hrs a day, 5 days a week — every week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29200" y="26334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Sweating in a hot kitchen or cramped store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29200" y="30906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Dealing with difficult customers daily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029200" y="35478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Zero free time. Your whole summer is gone.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029200" y="4005072"/>
            <a:ext cx="3611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A0000"/>
                </a:solidFill>
              </a:rPr>
              <a:t>✗  </a:t>
            </a:r>
            <a:pPr indent="0" marL="0">
              <a:buNone/>
            </a:pPr>
            <a:r>
              <a:rPr lang="en-US" sz="1150" dirty="0">
                <a:solidFill>
                  <a:srgbClr val="666666"/>
                </a:solidFill>
              </a:rPr>
              <a:t>And it NEVER ends until September.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20040" y="4754880"/>
            <a:ext cx="8503920" cy="32004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7548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The test is 2 days of Hard to buy 10 weeks of Easy. You choose your Hard.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🏊  The Test: Here Is EXACTLY What You Have to Do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31520"/>
            <a:ext cx="4023360" cy="34747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7498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PART 1: Swim–Tread–Swim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47472" y="1216152"/>
            <a:ext cx="384048" cy="384048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216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04672" y="117043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22"/>
                </a:solidFill>
              </a:rPr>
              <a:t>Swim 150 yards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04672" y="149047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Front crawl or breaststroke — no stopping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47472" y="2130552"/>
            <a:ext cx="384048" cy="384048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21305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04672" y="208483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22"/>
                </a:solidFill>
              </a:rPr>
              <a:t>Tread 2 minutes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04672" y="240487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Legs only! Hands tucked under arms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47472" y="3044952"/>
            <a:ext cx="384048" cy="384048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7472" y="30449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04672" y="299923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22"/>
                </a:solidFill>
              </a:rPr>
              <a:t>Swim 50 more yards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04672" y="331927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Immediately after the tread, no rest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47472" y="3950208"/>
            <a:ext cx="3977640" cy="4389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3968496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4B1F"/>
                </a:solidFill>
              </a:rPr>
              <a:t>💡  Use the Eggbeater Kick for treading — way easier than flutter kick!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0" y="731520"/>
            <a:ext cx="36576" cy="4114800"/>
          </a:xfrm>
          <a:prstGeom prst="rect">
            <a:avLst/>
          </a:prstGeom>
          <a:solidFill>
            <a:srgbClr val="F2F2F2"/>
          </a:solidFill>
          <a:ln w="12700">
            <a:solidFill>
              <a:srgbClr val="F2F2F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09160" y="731520"/>
            <a:ext cx="411480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74980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PART 2: The Brick  🧱  (1 min 40 sec)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36592" y="1216152"/>
            <a:ext cx="384048" cy="384048"/>
          </a:xfrm>
          <a:prstGeom prst="ellipse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36592" y="1216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193792" y="1170432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Swim 20 yards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193792" y="1490472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Standard front crawl sprint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36592" y="1929384"/>
            <a:ext cx="384048" cy="384048"/>
          </a:xfrm>
          <a:prstGeom prst="ellipse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36592" y="192938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193792" y="1883664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Dive 7–10 feet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193792" y="2203704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Surface dive, grab the 10 lb brick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36592" y="2642616"/>
            <a:ext cx="384048" cy="384048"/>
          </a:xfrm>
          <a:prstGeom prst="ellipse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36592" y="26426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193792" y="2596896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Swim back on your back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193792" y="2916936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BOTH hands on brick, face above water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736592" y="3355848"/>
            <a:ext cx="384048" cy="384048"/>
          </a:xfrm>
          <a:prstGeom prst="ellipse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36592" y="3355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④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193792" y="33101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Exit without a ladder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193792" y="363016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Pull yourself up onto the deck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36592" y="3950208"/>
            <a:ext cx="4069080" cy="438912"/>
          </a:xfrm>
          <a:prstGeom prst="rect">
            <a:avLst/>
          </a:prstGeom>
          <a:solidFill>
            <a:srgbClr val="F2F2F2"/>
          </a:solidFill>
          <a:ln w="12700">
            <a:solidFill>
              <a:srgbClr val="F2F2F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28032" y="3968496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</a:rPr>
              <a:t>💡  You can wear goggles for swimming — remove them before the brick dive.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⚠️  Common Fails: What Trips Most People Up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49808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886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🧱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05840" y="85953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Dropping the Brick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84632" y="134416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Both hands must hold it the entire swim back. If it slips = auto fail.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749808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749808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886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😶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349240" y="85953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Going Underwater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828032" y="134416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Face must stay at or above the water surface during the brick swim.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2240280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240280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🤲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1005840" y="23500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Using Hands While Treading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84632" y="283464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Hands must stay tucked. Any sculling = timer stopped immediately.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63440" y="2240280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2240280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🏋️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5349240" y="23500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Can't Pull Yourself Out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4828032" y="283464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You must exit the pool without a ladder. Practice this specifically.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3730752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" y="3730752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867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🗓️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1005840" y="384048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Missing Any Class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484632" y="4325112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Most courses require 100% attendance. Miss one hour = dropped.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663440" y="3730752"/>
            <a:ext cx="4206240" cy="1353312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63440" y="3730752"/>
            <a:ext cx="54864" cy="1353312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00600" y="3867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🩺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349240" y="384048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22222"/>
                </a:solidFill>
              </a:rPr>
              <a:t>Skipping the Scene Check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4828032" y="4325112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</a:rPr>
              <a:t>Always say "The scene is safe" before any rescue — or it's marked wrong.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💡  Pro Tips: How to Actually Ace the Test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84632" y="886968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886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🦵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69848" y="8595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Master the Eggbeater Kick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84632" y="1344168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The single most important skill. Practice in any pool — cross legs at knee, rotate in opposite circles. Search YouTube: "Eggbeater Kick Tutorial."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663440" y="749808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28032" y="886968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28032" y="886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🧱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13248" y="8595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Practice the Brick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28032" y="1344168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Use a 10 lb dumbbell at the pool. Dive, grab, swim back on your back with both hands. Do it 10 times before your test.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2240280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4632" y="2377440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💪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69848" y="235000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Build Pool Exit Strength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4632" y="2834640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Every pool visit: pull your entire body out without the ladder. This catches people off guard. A few weeks of practice makes it easy.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2240280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28032" y="2377440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28032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413248" y="235000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Watch the Test First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28032" y="2834640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YouTube: "Red Cross Lifeguard Brick Test" · "Eggbeater Kick Tutorial" · "Passive Submerged Rescue." Seeing teens do it makes it less scary.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3730752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4632" y="3867912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" y="3867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🏊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1069848" y="38404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Book a Pre-Course Eval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4632" y="4325112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Many aquatic centers offer a low-pressure Pre-Course Skills Evaluation by appointment — know exactly where you stand before the real test.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63440" y="3730752"/>
            <a:ext cx="4206240" cy="1353312"/>
          </a:xfrm>
          <a:prstGeom prst="rect">
            <a:avLst/>
          </a:prstGeom>
          <a:solidFill>
            <a:srgbClr val="FFF6F3"/>
          </a:solidFill>
          <a:ln w="12700">
            <a:solidFill>
              <a:srgbClr val="FFD5CC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28032" y="3867912"/>
            <a:ext cx="502920" cy="502920"/>
          </a:xfrm>
          <a:prstGeom prst="ellipse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28032" y="3867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📖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5413248" y="38404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2222"/>
                </a:solidFill>
              </a:rPr>
              <a:t>Read Chapter 1 Online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28032" y="4325112"/>
            <a:ext cx="38587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The Red Cross Lifeguard Manual is available as a PDF. Read the Water Rescues chapter — mostly common sense and technique.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222222"/>
                </a:solidFill>
              </a:rPr>
              <a:t>📍  Find Your Local Hub — Anywhere in the U.S.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2011680" cy="356616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49808"/>
            <a:ext cx="2011680" cy="4572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93192" y="795528"/>
            <a:ext cx="18653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50" kern="0" dirty="0">
                <a:solidFill>
                  <a:srgbClr val="FFFFFF"/>
                </a:solidFill>
              </a:rPr>
              <a:t>STEP 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12801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Search City/County Parks &amp; Rec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993392"/>
            <a:ext cx="18288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Google: "[Your City] Parks Recreation lifeguard jobs"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City and county pools often pay the highest rates.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68880" y="749808"/>
            <a:ext cx="2011680" cy="356616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8880" y="749808"/>
            <a:ext cx="2011680" cy="4572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42032" y="795528"/>
            <a:ext cx="18653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50" kern="0" dirty="0">
                <a:solidFill>
                  <a:srgbClr val="FFFFFF"/>
                </a:solidFill>
              </a:rPr>
              <a:t>STEP 2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560320" y="12801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Check the YMCA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560320" y="1993392"/>
            <a:ext cx="18288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ymca.net/find-your-y — same Red Cross certification nationwide.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Great backup if city dates don't work for you.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17720" y="749808"/>
            <a:ext cx="2011680" cy="356616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17720" y="749808"/>
            <a:ext cx="2011680" cy="4572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90872" y="795528"/>
            <a:ext cx="18653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50" kern="0" dirty="0">
                <a:solidFill>
                  <a:srgbClr val="FFFFFF"/>
                </a:solidFill>
              </a:rPr>
              <a:t>STEP 3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709160" y="12801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Red Cross Direct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9160" y="1993392"/>
            <a:ext cx="18288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redcross.org — search "lifeguard certification near me"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Official course finder for your exact zip code.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66560" y="749808"/>
            <a:ext cx="2011680" cy="3566160"/>
          </a:xfrm>
          <a:prstGeom prst="rect">
            <a:avLst/>
          </a:prstGeom>
          <a:solidFill>
            <a:srgbClr val="F2F2F2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766560" y="749808"/>
            <a:ext cx="2011680" cy="457200"/>
          </a:xfrm>
          <a:prstGeom prst="rect">
            <a:avLst/>
          </a:prstGeom>
          <a:solidFill>
            <a:srgbClr val="FF4B1F"/>
          </a:solidFill>
          <a:ln w="12700">
            <a:solidFill>
              <a:srgbClr val="FF4B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39712" y="795528"/>
            <a:ext cx="18653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50" kern="0" dirty="0">
                <a:solidFill>
                  <a:srgbClr val="FFFFFF"/>
                </a:solidFill>
              </a:rPr>
              <a:t>STEP 4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858000" y="12801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2222"/>
                </a:solidFill>
              </a:rPr>
              <a:t>Ask About Fee Waivers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58000" y="1993392"/>
            <a:ext cx="18288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</a:rPr>
              <a:t>When applying: "Is the certification fee waived or reimbursed if I'm hired?" Many public pools say yes — it's worth asking every time.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4462272"/>
            <a:ext cx="8503920" cy="5669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48056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CCCCC"/>
                </a:solidFill>
              </a:rPr>
              <a:t>🔍  Ohio Example:  Columbus City Parks pays $20/hr · 614-645-6122 · aquaticcenter@columbus.gov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CCCCC"/>
                </a:solidFill>
              </a:rPr>
              <a:t>Use this as your benchmark — your city may pay more.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Securing the Bag &amp; Saving Your Summer — Atlas Academy</dc:title>
  <dc:subject>PptxGenJS Presentation</dc:subject>
  <dc:creator>Atlas Academy · US-Squared Research Institute</dc:creator>
  <cp:lastModifiedBy>Atlas Academy · US-Squared Research Institute</cp:lastModifiedBy>
  <cp:revision>1</cp:revision>
  <dcterms:created xsi:type="dcterms:W3CDTF">2026-05-07T22:22:45Z</dcterms:created>
  <dcterms:modified xsi:type="dcterms:W3CDTF">2026-05-07T22:22:45Z</dcterms:modified>
</cp:coreProperties>
</file>